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69" r:id="rId3"/>
    <p:sldMasterId id="2147483672" r:id="rId4"/>
  </p:sldMasterIdLst>
  <p:notesMasterIdLst>
    <p:notesMasterId r:id="rId21"/>
  </p:notesMasterIdLst>
  <p:handoutMasterIdLst>
    <p:handoutMasterId r:id="rId22"/>
  </p:handoutMasterIdLst>
  <p:sldIdLst>
    <p:sldId id="284" r:id="rId5"/>
    <p:sldId id="299" r:id="rId6"/>
    <p:sldId id="287" r:id="rId7"/>
    <p:sldId id="410" r:id="rId8"/>
    <p:sldId id="412" r:id="rId9"/>
    <p:sldId id="332" r:id="rId10"/>
    <p:sldId id="262" r:id="rId11"/>
    <p:sldId id="409" r:id="rId12"/>
    <p:sldId id="290" r:id="rId13"/>
    <p:sldId id="274" r:id="rId14"/>
    <p:sldId id="411" r:id="rId15"/>
    <p:sldId id="291" r:id="rId16"/>
    <p:sldId id="413" r:id="rId17"/>
    <p:sldId id="414" r:id="rId18"/>
    <p:sldId id="415" r:id="rId19"/>
    <p:sldId id="264" r:id="rId2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FDE8D-EF04-4BC8-B353-3A62FC64C877}" type="datetimeFigureOut">
              <a:rPr lang="en-GB" smtClean="0"/>
              <a:t>09/09/2020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3E048-E1AF-4D0A-8B43-43BED5AE1A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08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2A0C5-ECF2-4B2B-9C1E-060107CEA0CE}" type="datetimeFigureOut">
              <a:rPr lang="es-ES" smtClean="0"/>
              <a:t>9/9/20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09A13-EF4C-467E-A85A-7F40EDF40EF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1596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509A13-EF4C-467E-A85A-7F40EDF40EF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144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9A13-EF4C-467E-A85A-7F40EDF40EF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430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9A13-EF4C-467E-A85A-7F40EDF40EF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63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9A13-EF4C-467E-A85A-7F40EDF40EF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5240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9A13-EF4C-467E-A85A-7F40EDF40EF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523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A02CB-D29B-4818-B8E0-D2E71EFA2CEC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964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A02CB-D29B-4818-B8E0-D2E71EFA2CEC}" type="slidenum">
              <a:rPr lang="en-GB" smtClean="0">
                <a:solidFill>
                  <a:prstClr val="black"/>
                </a:solidFill>
              </a:rPr>
              <a:pPr/>
              <a:t>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834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A02CB-D29B-4818-B8E0-D2E71EFA2CEC}" type="slidenum">
              <a:rPr lang="en-GB" smtClean="0">
                <a:solidFill>
                  <a:prstClr val="black"/>
                </a:solidFill>
              </a:rPr>
              <a:pPr/>
              <a:t>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409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A02CB-D29B-4818-B8E0-D2E71EFA2CEC}" type="slidenum">
              <a:rPr lang="en-GB" smtClean="0">
                <a:solidFill>
                  <a:prstClr val="black"/>
                </a:solidFill>
              </a:rPr>
              <a:pPr/>
              <a:t>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138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A02CB-D29B-4818-B8E0-D2E71EFA2CEC}" type="slidenum">
              <a:rPr lang="en-GB" smtClean="0">
                <a:solidFill>
                  <a:prstClr val="black"/>
                </a:solidFill>
              </a:rPr>
              <a:pPr/>
              <a:t>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452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9A13-EF4C-467E-A85A-7F40EDF40EF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1730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A02CB-D29B-4818-B8E0-D2E71EFA2CEC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812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9A13-EF4C-467E-A85A-7F40EDF40EF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8172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stral-itrc-background-v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88" y="1454150"/>
            <a:ext cx="5087112" cy="4218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71676" y="1596778"/>
            <a:ext cx="5087937" cy="780346"/>
          </a:xfrm>
          <a:prstGeom prst="rect">
            <a:avLst/>
          </a:prstGeom>
          <a:noFill/>
        </p:spPr>
        <p:txBody>
          <a:bodyPr lIns="108000" tIns="108000" rIns="108000" bIns="0"/>
          <a:lstStyle>
            <a:lvl1pPr>
              <a:defRPr sz="2800" b="1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1527" y="3746796"/>
            <a:ext cx="3886200" cy="792747"/>
          </a:xfrm>
        </p:spPr>
        <p:txBody>
          <a:bodyPr lIns="0" bIns="0"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056063" y="5838011"/>
            <a:ext cx="3993465" cy="474577"/>
          </a:xfrm>
        </p:spPr>
        <p:txBody>
          <a:bodyPr lIns="0" tIns="0" bIns="0">
            <a:noAutofit/>
          </a:bodyPr>
          <a:lstStyle>
            <a:lvl1pPr marL="0" indent="0">
              <a:buNone/>
              <a:defRPr sz="1800" b="0">
                <a:solidFill>
                  <a:srgbClr val="006E79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ITRC-mistral-with-strapline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38" y="254000"/>
            <a:ext cx="3302988" cy="1085976"/>
          </a:xfrm>
          <a:prstGeom prst="rect">
            <a:avLst/>
          </a:prstGeom>
        </p:spPr>
      </p:pic>
      <p:pic>
        <p:nvPicPr>
          <p:cNvPr id="8" name="Picture 7" descr="mistral-itrc-background-v3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96"/>
          <a:stretch/>
        </p:blipFill>
        <p:spPr>
          <a:xfrm>
            <a:off x="1280393" y="1454150"/>
            <a:ext cx="2859193" cy="421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66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istral-itrc-banner-V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768" y="0"/>
            <a:ext cx="7190232" cy="862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6792" y="172783"/>
            <a:ext cx="6237208" cy="60827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defRPr sz="24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083" y="1454150"/>
            <a:ext cx="6733717" cy="501162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ITRC-mistral-with-strapline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8" y="233365"/>
            <a:ext cx="1563929" cy="51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8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stral-itrc-background-v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88" y="1454150"/>
            <a:ext cx="5087112" cy="4218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71676" y="1596778"/>
            <a:ext cx="5087937" cy="780346"/>
          </a:xfrm>
          <a:prstGeom prst="rect">
            <a:avLst/>
          </a:prstGeom>
          <a:noFill/>
        </p:spPr>
        <p:txBody>
          <a:bodyPr lIns="108000" tIns="108000" rIns="108000" bIns="0"/>
          <a:lstStyle>
            <a:lvl1pPr>
              <a:defRPr sz="2800" b="1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1527" y="3746796"/>
            <a:ext cx="3886200" cy="792747"/>
          </a:xfrm>
        </p:spPr>
        <p:txBody>
          <a:bodyPr lIns="0" bIns="0"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056063" y="5838011"/>
            <a:ext cx="3993465" cy="474577"/>
          </a:xfrm>
        </p:spPr>
        <p:txBody>
          <a:bodyPr lIns="0" tIns="0" bIns="0">
            <a:noAutofit/>
          </a:bodyPr>
          <a:lstStyle>
            <a:lvl1pPr marL="0" indent="0">
              <a:buNone/>
              <a:defRPr sz="1800" b="0">
                <a:solidFill>
                  <a:srgbClr val="006E79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ITRC-mistral-with-strapline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38" y="254000"/>
            <a:ext cx="3302988" cy="1085976"/>
          </a:xfrm>
          <a:prstGeom prst="rect">
            <a:avLst/>
          </a:prstGeom>
        </p:spPr>
      </p:pic>
      <p:pic>
        <p:nvPicPr>
          <p:cNvPr id="8" name="Picture 7" descr="mistral-itrc-background-v3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96"/>
          <a:stretch/>
        </p:blipFill>
        <p:spPr>
          <a:xfrm>
            <a:off x="1280393" y="1454150"/>
            <a:ext cx="2859193" cy="421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9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istral-itrc-banner-V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768" y="0"/>
            <a:ext cx="7190232" cy="862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6792" y="172783"/>
            <a:ext cx="6237208" cy="60827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defRPr sz="24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083" y="1454150"/>
            <a:ext cx="6733717" cy="501162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ITRC-mistral-with-strapline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8" y="233365"/>
            <a:ext cx="1563929" cy="51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6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stral-itrc-background-v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88" y="1454150"/>
            <a:ext cx="5087112" cy="4218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71676" y="1596778"/>
            <a:ext cx="5087937" cy="780346"/>
          </a:xfrm>
          <a:prstGeom prst="rect">
            <a:avLst/>
          </a:prstGeom>
          <a:noFill/>
        </p:spPr>
        <p:txBody>
          <a:bodyPr lIns="108000" tIns="108000" rIns="108000" bIns="0"/>
          <a:lstStyle>
            <a:lvl1pPr>
              <a:defRPr sz="2800" b="1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1527" y="3746796"/>
            <a:ext cx="3886200" cy="792747"/>
          </a:xfrm>
        </p:spPr>
        <p:txBody>
          <a:bodyPr lIns="0" bIns="0"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056063" y="5838011"/>
            <a:ext cx="3993465" cy="474577"/>
          </a:xfrm>
        </p:spPr>
        <p:txBody>
          <a:bodyPr lIns="0" tIns="0" bIns="0">
            <a:noAutofit/>
          </a:bodyPr>
          <a:lstStyle>
            <a:lvl1pPr marL="0" indent="0">
              <a:buNone/>
              <a:defRPr sz="1800" b="0">
                <a:solidFill>
                  <a:srgbClr val="006E79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ITRC-mistral-with-strapline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38" y="254000"/>
            <a:ext cx="3302988" cy="1085976"/>
          </a:xfrm>
          <a:prstGeom prst="rect">
            <a:avLst/>
          </a:prstGeom>
        </p:spPr>
      </p:pic>
      <p:pic>
        <p:nvPicPr>
          <p:cNvPr id="8" name="Picture 7" descr="mistral-itrc-background-v3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96"/>
          <a:stretch/>
        </p:blipFill>
        <p:spPr>
          <a:xfrm>
            <a:off x="1280393" y="1454150"/>
            <a:ext cx="2859193" cy="421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0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istral-itrc-banner-V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768" y="0"/>
            <a:ext cx="7190232" cy="862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6792" y="172783"/>
            <a:ext cx="6237208" cy="60827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defRPr sz="24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083" y="1454150"/>
            <a:ext cx="6733717" cy="501162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ITRC-mistral-with-strapline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8" y="233365"/>
            <a:ext cx="1563929" cy="51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96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stral-itrc-background-v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88" y="1454150"/>
            <a:ext cx="5087112" cy="4218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71676" y="1596778"/>
            <a:ext cx="5087937" cy="780346"/>
          </a:xfrm>
          <a:prstGeom prst="rect">
            <a:avLst/>
          </a:prstGeom>
          <a:noFill/>
        </p:spPr>
        <p:txBody>
          <a:bodyPr lIns="108000" tIns="108000" rIns="108000" bIns="0"/>
          <a:lstStyle>
            <a:lvl1pPr>
              <a:defRPr sz="2800" b="1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1527" y="3746796"/>
            <a:ext cx="3886200" cy="792747"/>
          </a:xfrm>
        </p:spPr>
        <p:txBody>
          <a:bodyPr lIns="0" bIns="0"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056063" y="5838011"/>
            <a:ext cx="3993465" cy="474577"/>
          </a:xfrm>
        </p:spPr>
        <p:txBody>
          <a:bodyPr lIns="0" tIns="0" bIns="0">
            <a:noAutofit/>
          </a:bodyPr>
          <a:lstStyle>
            <a:lvl1pPr marL="0" indent="0">
              <a:buNone/>
              <a:defRPr sz="1800" b="0">
                <a:solidFill>
                  <a:srgbClr val="006E79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ITRC-mistral-with-strapline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38" y="254000"/>
            <a:ext cx="3302988" cy="1085976"/>
          </a:xfrm>
          <a:prstGeom prst="rect">
            <a:avLst/>
          </a:prstGeom>
        </p:spPr>
      </p:pic>
      <p:pic>
        <p:nvPicPr>
          <p:cNvPr id="8" name="Picture 7" descr="mistral-itrc-background-v3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96"/>
          <a:stretch/>
        </p:blipFill>
        <p:spPr>
          <a:xfrm>
            <a:off x="1280393" y="1454150"/>
            <a:ext cx="2859193" cy="421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0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istral-itrc-banner-V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768" y="0"/>
            <a:ext cx="7190232" cy="862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6792" y="172783"/>
            <a:ext cx="6237208" cy="60827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defRPr sz="24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083" y="1454150"/>
            <a:ext cx="6733717" cy="501162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ITRC-mistral-with-strapline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8" y="233365"/>
            <a:ext cx="1563929" cy="51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9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3210" y="1600200"/>
            <a:ext cx="6193590" cy="4930274"/>
          </a:xfrm>
          <a:prstGeom prst="rect">
            <a:avLst/>
          </a:prstGeom>
        </p:spPr>
        <p:txBody>
          <a:bodyPr vert="horz" lIns="91440" tIns="45720" rIns="9144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5"/>
          <p:cNvSpPr txBox="1">
            <a:spLocks/>
          </p:cNvSpPr>
          <p:nvPr/>
        </p:nvSpPr>
        <p:spPr>
          <a:xfrm>
            <a:off x="240632" y="6483346"/>
            <a:ext cx="4077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00" b="1" dirty="0">
              <a:solidFill>
                <a:srgbClr val="B21A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52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457200" rtl="0" eaLnBrk="1" latinLnBrk="0" hangingPunct="1">
        <a:lnSpc>
          <a:spcPts val="2600"/>
        </a:lnSpc>
        <a:spcBef>
          <a:spcPct val="0"/>
        </a:spcBef>
        <a:buNone/>
        <a:defRPr sz="2400" b="0" i="0" kern="1200" cap="none" baseline="0">
          <a:solidFill>
            <a:srgbClr val="006E7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3210" y="1600200"/>
            <a:ext cx="6193590" cy="4930274"/>
          </a:xfrm>
          <a:prstGeom prst="rect">
            <a:avLst/>
          </a:prstGeom>
        </p:spPr>
        <p:txBody>
          <a:bodyPr vert="horz" lIns="91440" tIns="45720" rIns="9144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5"/>
          <p:cNvSpPr txBox="1">
            <a:spLocks/>
          </p:cNvSpPr>
          <p:nvPr/>
        </p:nvSpPr>
        <p:spPr>
          <a:xfrm>
            <a:off x="240632" y="6483346"/>
            <a:ext cx="4077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00" b="1" dirty="0">
              <a:solidFill>
                <a:srgbClr val="B21A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55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ftr="0" dt="0"/>
  <p:txStyles>
    <p:titleStyle>
      <a:lvl1pPr algn="l" defTabSz="457200" rtl="0" eaLnBrk="1" latinLnBrk="0" hangingPunct="1">
        <a:lnSpc>
          <a:spcPts val="2600"/>
        </a:lnSpc>
        <a:spcBef>
          <a:spcPct val="0"/>
        </a:spcBef>
        <a:buNone/>
        <a:defRPr sz="2400" b="0" i="0" kern="1200" cap="none" baseline="0">
          <a:solidFill>
            <a:srgbClr val="006E7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3210" y="1600200"/>
            <a:ext cx="6193590" cy="4930274"/>
          </a:xfrm>
          <a:prstGeom prst="rect">
            <a:avLst/>
          </a:prstGeom>
        </p:spPr>
        <p:txBody>
          <a:bodyPr vert="horz" lIns="91440" tIns="45720" rIns="9144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5"/>
          <p:cNvSpPr txBox="1">
            <a:spLocks/>
          </p:cNvSpPr>
          <p:nvPr/>
        </p:nvSpPr>
        <p:spPr>
          <a:xfrm>
            <a:off x="240632" y="6483346"/>
            <a:ext cx="4077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00" b="1" dirty="0">
              <a:solidFill>
                <a:srgbClr val="B21A55"/>
              </a:solidFill>
            </a:endParaRPr>
          </a:p>
        </p:txBody>
      </p:sp>
      <p:pic>
        <p:nvPicPr>
          <p:cNvPr id="4" name="Picture 3" descr="EPSRC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3" y="6401697"/>
            <a:ext cx="643493" cy="25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2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hdr="0" ftr="0" dt="0"/>
  <p:txStyles>
    <p:titleStyle>
      <a:lvl1pPr algn="l" defTabSz="457200" rtl="0" eaLnBrk="1" latinLnBrk="0" hangingPunct="1">
        <a:lnSpc>
          <a:spcPts val="2600"/>
        </a:lnSpc>
        <a:spcBef>
          <a:spcPct val="0"/>
        </a:spcBef>
        <a:buNone/>
        <a:defRPr sz="2400" b="0" i="0" kern="1200" cap="none" baseline="0">
          <a:solidFill>
            <a:srgbClr val="006E7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3210" y="1600200"/>
            <a:ext cx="6193590" cy="4930274"/>
          </a:xfrm>
          <a:prstGeom prst="rect">
            <a:avLst/>
          </a:prstGeom>
        </p:spPr>
        <p:txBody>
          <a:bodyPr vert="horz" lIns="91440" tIns="45720" rIns="9144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5"/>
          <p:cNvSpPr txBox="1">
            <a:spLocks/>
          </p:cNvSpPr>
          <p:nvPr/>
        </p:nvSpPr>
        <p:spPr>
          <a:xfrm>
            <a:off x="240632" y="6483346"/>
            <a:ext cx="4077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00" b="1" dirty="0">
              <a:solidFill>
                <a:srgbClr val="B21A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299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hdr="0" ftr="0" dt="0"/>
  <p:txStyles>
    <p:titleStyle>
      <a:lvl1pPr algn="l" defTabSz="457200" rtl="0" eaLnBrk="1" latinLnBrk="0" hangingPunct="1">
        <a:lnSpc>
          <a:spcPts val="2600"/>
        </a:lnSpc>
        <a:spcBef>
          <a:spcPct val="0"/>
        </a:spcBef>
        <a:buNone/>
        <a:defRPr sz="2400" b="0" i="0" kern="1200" cap="none" baseline="0">
          <a:solidFill>
            <a:srgbClr val="006E7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rc.org.uk/" TargetMode="External"/><Relationship Id="rId2" Type="http://schemas.openxmlformats.org/officeDocument/2006/relationships/hyperlink" Target="mailto:raghav.pant@ouce.ox.ac.uk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tif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tiff"/><Relationship Id="rId11" Type="http://schemas.openxmlformats.org/officeDocument/2006/relationships/image" Target="../media/image31.png"/><Relationship Id="rId5" Type="http://schemas.openxmlformats.org/officeDocument/2006/relationships/image" Target="../media/image25.tiff"/><Relationship Id="rId10" Type="http://schemas.openxmlformats.org/officeDocument/2006/relationships/image" Target="../media/image30.tiff"/><Relationship Id="rId4" Type="http://schemas.openxmlformats.org/officeDocument/2006/relationships/image" Target="../media/image24.tiff"/><Relationship Id="rId9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1640" y="1596778"/>
            <a:ext cx="7827973" cy="1472182"/>
          </a:xfrm>
        </p:spPr>
        <p:txBody>
          <a:bodyPr/>
          <a:lstStyle/>
          <a:p>
            <a:pPr algn="ctr"/>
            <a:r>
              <a:rPr lang="en-GB" dirty="0"/>
              <a:t>Network Science and Methods</a:t>
            </a:r>
            <a:br>
              <a:rPr lang="en-GB" dirty="0"/>
            </a:br>
            <a:r>
              <a:rPr lang="en-GB" b="0" i="1" dirty="0"/>
              <a:t>Experiences from infrastructure risk modelling</a:t>
            </a:r>
            <a:endParaRPr lang="en-GB" sz="2400" b="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672" y="3068960"/>
            <a:ext cx="5040560" cy="1008771"/>
          </a:xfrm>
        </p:spPr>
        <p:txBody>
          <a:bodyPr>
            <a:normAutofit fontScale="92500" lnSpcReduction="20000"/>
          </a:bodyPr>
          <a:lstStyle/>
          <a:p>
            <a:r>
              <a:rPr lang="en-GB" b="1" dirty="0"/>
              <a:t>Dr Raghav Pant</a:t>
            </a:r>
          </a:p>
          <a:p>
            <a:r>
              <a:rPr lang="en-GB" b="1" dirty="0"/>
              <a:t>Environmental Change Institute</a:t>
            </a:r>
          </a:p>
          <a:p>
            <a:r>
              <a:rPr lang="en-GB" b="1" dirty="0"/>
              <a:t>University of Oxford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91681" y="5733256"/>
            <a:ext cx="4752527" cy="975365"/>
          </a:xfrm>
        </p:spPr>
        <p:txBody>
          <a:bodyPr/>
          <a:lstStyle/>
          <a:p>
            <a:r>
              <a:rPr lang="en-GB" b="1" dirty="0"/>
              <a:t>ITRC Weekly Meeting</a:t>
            </a:r>
          </a:p>
          <a:p>
            <a:r>
              <a:rPr lang="en-GB" b="1" dirty="0"/>
              <a:t>September 9, 2020</a:t>
            </a:r>
          </a:p>
        </p:txBody>
      </p:sp>
      <p:pic>
        <p:nvPicPr>
          <p:cNvPr id="5" name="Picture 10" descr="http://www.openness-project.eu/sites/default/files/pictures/6%20ec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997" y="44624"/>
            <a:ext cx="2382508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EPSRC-Logo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6093296"/>
            <a:ext cx="1214221" cy="60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32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Degree centrality effect – Example Telecoms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09D9C-6221-4D42-9C4A-6B2D24E9E041}"/>
              </a:ext>
            </a:extLst>
          </p:cNvPr>
          <p:cNvSpPr txBox="1"/>
          <p:nvPr/>
        </p:nvSpPr>
        <p:spPr>
          <a:xfrm>
            <a:off x="118940" y="5946553"/>
            <a:ext cx="65583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Blue dots - Exchange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Red dots - Macro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Black lines – Connecting (dependency edge) from exchange to macro cell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74FF7E-E188-4C7B-A0E6-F28ECC26A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70" t="9899" b="5530"/>
          <a:stretch/>
        </p:blipFill>
        <p:spPr>
          <a:xfrm>
            <a:off x="446204" y="954978"/>
            <a:ext cx="8251592" cy="499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2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Path centrality effects – Example Transport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452AE-6043-D445-953F-4842F0C7B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124744"/>
            <a:ext cx="3816424" cy="5371263"/>
          </a:xfrm>
          <a:prstGeom prst="rect">
            <a:avLst/>
          </a:prstGeom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C2AC53C-DAF2-D747-96F5-62467F261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8061"/>
            <a:ext cx="4014132" cy="522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46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Application: Transport flow mapping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51E9B065-82EF-A74F-AFD3-6887214C7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466" y="773371"/>
            <a:ext cx="899451" cy="899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8D69FE9-BCC5-4846-8B59-B66EF49B8F6B}"/>
              </a:ext>
            </a:extLst>
          </p:cNvPr>
          <p:cNvSpPr/>
          <p:nvPr/>
        </p:nvSpPr>
        <p:spPr>
          <a:xfrm>
            <a:off x="306161" y="2060848"/>
            <a:ext cx="28401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/>
              <a:t>Critical links analysis: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Mapping daily freight flows along transport networks in countries to identify </a:t>
            </a:r>
            <a:r>
              <a:rPr lang="en-GB" b="1" dirty="0"/>
              <a:t>key linkages of economic importance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Flows are mapped using </a:t>
            </a:r>
            <a:r>
              <a:rPr lang="en-GB" b="1" dirty="0"/>
              <a:t>shortest path algorithms </a:t>
            </a:r>
            <a:r>
              <a:rPr lang="en-GB" dirty="0"/>
              <a:t>that give least transport costs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7EE5ED-607C-4745-848A-494CA1439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8" r="6172"/>
          <a:stretch/>
        </p:blipFill>
        <p:spPr>
          <a:xfrm>
            <a:off x="6121664" y="1198117"/>
            <a:ext cx="2909444" cy="5540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1FB3FB-433B-6E48-B396-DD1DB624AF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21" r="6443"/>
          <a:stretch/>
        </p:blipFill>
        <p:spPr>
          <a:xfrm>
            <a:off x="3284143" y="1198117"/>
            <a:ext cx="2840173" cy="5540494"/>
          </a:xfrm>
          <a:prstGeom prst="rect">
            <a:avLst/>
          </a:prstGeom>
        </p:spPr>
      </p:pic>
      <p:sp>
        <p:nvSpPr>
          <p:cNvPr id="21" name="TextBox 467">
            <a:extLst>
              <a:ext uri="{FF2B5EF4-FFF2-40B4-BE49-F238E27FC236}">
                <a16:creationId xmlns:a16="http://schemas.microsoft.com/office/drawing/2014/main" id="{189D132E-24B6-7B48-A6D8-AB4A42962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968" y="867167"/>
            <a:ext cx="10163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/>
              <a:t>Vietnam</a:t>
            </a:r>
          </a:p>
        </p:txBody>
      </p:sp>
      <p:sp>
        <p:nvSpPr>
          <p:cNvPr id="22" name="TextBox 467">
            <a:extLst>
              <a:ext uri="{FF2B5EF4-FFF2-40B4-BE49-F238E27FC236}">
                <a16:creationId xmlns:a16="http://schemas.microsoft.com/office/drawing/2014/main" id="{F0D444B8-4B0C-7F4D-A075-0E72AD364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511" y="885973"/>
            <a:ext cx="11072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/>
              <a:t>Argentina</a:t>
            </a:r>
          </a:p>
        </p:txBody>
      </p:sp>
    </p:spTree>
    <p:extLst>
      <p:ext uri="{BB962C8B-B14F-4D97-AF65-F5344CB8AC3E}">
        <p14:creationId xmlns:p14="http://schemas.microsoft.com/office/powerpoint/2010/main" val="1620986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Inferring network robustness from centrality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BDAA3-A1DA-CE45-8CB2-66713F35D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84784"/>
            <a:ext cx="8496945" cy="42484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F4E0AA-15B1-5547-8A2B-B053CCB7476B}"/>
              </a:ext>
            </a:extLst>
          </p:cNvPr>
          <p:cNvSpPr txBox="1"/>
          <p:nvPr/>
        </p:nvSpPr>
        <p:spPr>
          <a:xfrm>
            <a:off x="6372200" y="213285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95967-0C31-6D40-85B0-899A4092CAFD}"/>
              </a:ext>
            </a:extLst>
          </p:cNvPr>
          <p:cNvSpPr txBox="1"/>
          <p:nvPr/>
        </p:nvSpPr>
        <p:spPr>
          <a:xfrm>
            <a:off x="7884368" y="360902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00792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Inferring network robustness from centrality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81176-CE40-E24D-AAAD-B20E2C9A6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6" y="1052736"/>
            <a:ext cx="8759567" cy="4379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5E3C9B-84CB-2A4D-AA0F-1FEC5B5F06DC}"/>
              </a:ext>
            </a:extLst>
          </p:cNvPr>
          <p:cNvSpPr txBox="1"/>
          <p:nvPr/>
        </p:nvSpPr>
        <p:spPr>
          <a:xfrm>
            <a:off x="2195736" y="312996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2DEE9-AC28-734D-B54E-984972901D33}"/>
              </a:ext>
            </a:extLst>
          </p:cNvPr>
          <p:cNvSpPr txBox="1"/>
          <p:nvPr/>
        </p:nvSpPr>
        <p:spPr>
          <a:xfrm>
            <a:off x="1894510" y="2530641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482506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Centrality and contagion spread</a:t>
            </a:r>
          </a:p>
        </p:txBody>
      </p:sp>
      <p:pic>
        <p:nvPicPr>
          <p:cNvPr id="3" name="clip2" descr="clip2">
            <a:hlinkClick r:id="" action="ppaction://media"/>
            <a:extLst>
              <a:ext uri="{FF2B5EF4-FFF2-40B4-BE49-F238E27FC236}">
                <a16:creationId xmlns:a16="http://schemas.microsoft.com/office/drawing/2014/main" id="{CFCAF654-9EE2-7C43-A13A-1496E9935A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052" y="2132856"/>
            <a:ext cx="8822349" cy="29913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7A79EA-1C40-0A4E-A634-091E2A1CC75F}"/>
              </a:ext>
            </a:extLst>
          </p:cNvPr>
          <p:cNvSpPr/>
          <p:nvPr/>
        </p:nvSpPr>
        <p:spPr>
          <a:xfrm>
            <a:off x="188052" y="1070412"/>
            <a:ext cx="88223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404040"/>
                </a:solidFill>
                <a:latin typeface="Lucida Grande" panose="020B0600040502020204" pitchFamily="34" charset="0"/>
              </a:rPr>
              <a:t>Global Epidemic and Mobility modeler (GLEAM) network simulation of the H1N1 2009 virus spread from Mexico to the rest of the world based on flights between airports</a:t>
            </a:r>
            <a:endParaRPr lang="en-GB" b="1" i="0" u="none" strike="noStrike" dirty="0">
              <a:solidFill>
                <a:srgbClr val="404040"/>
              </a:solidFill>
              <a:effectLst/>
              <a:latin typeface="Lucida Grande" panose="020B06000405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A38A9C-B29E-8F46-A24B-FADAF629A8FF}"/>
              </a:ext>
            </a:extLst>
          </p:cNvPr>
          <p:cNvSpPr/>
          <p:nvPr/>
        </p:nvSpPr>
        <p:spPr>
          <a:xfrm>
            <a:off x="280559" y="5386224"/>
            <a:ext cx="2641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www.gleamviz.org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8379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Acknowledgments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authors acknowledge funding of the work described here by the EPSRC (Engineering and Physical Sciences research Council of the UK) under Programme Grants EP/I01344X/1 and EP/N017064/1. We also thank all ITRC/MISTRAL colleagues for their continuing help in developing and adapting the modelling approach presented here.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b="1" dirty="0"/>
              <a:t>Contact:</a:t>
            </a:r>
          </a:p>
          <a:p>
            <a:pPr marL="0" indent="0">
              <a:buNone/>
            </a:pPr>
            <a:r>
              <a:rPr lang="en-GB" sz="2400" b="1" dirty="0">
                <a:hlinkClick r:id="rId2"/>
              </a:rPr>
              <a:t>raghav.pant@ouce.ox.ac.uk</a:t>
            </a:r>
            <a:endParaRPr lang="en-GB" sz="2400" b="1" dirty="0"/>
          </a:p>
          <a:p>
            <a:pPr marL="0" indent="0">
              <a:buNone/>
            </a:pPr>
            <a:r>
              <a:rPr lang="en-GB" sz="2400" b="1" dirty="0"/>
              <a:t>Website:</a:t>
            </a:r>
          </a:p>
          <a:p>
            <a:pPr marL="0" indent="0">
              <a:buNone/>
            </a:pPr>
            <a:r>
              <a:rPr lang="en-GB" sz="2400" b="1" dirty="0">
                <a:hlinkClick r:id="rId3"/>
              </a:rPr>
              <a:t>www.itrc.org.uk</a:t>
            </a:r>
            <a:r>
              <a:rPr lang="en-GB" sz="2400" b="1" dirty="0"/>
              <a:t> </a:t>
            </a:r>
          </a:p>
          <a:p>
            <a:pPr marL="0" indent="0">
              <a:buNone/>
            </a:pPr>
            <a:r>
              <a:rPr lang="en-GB" sz="3200" b="1" dirty="0"/>
              <a:t>Any questions?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6691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808" y="172783"/>
            <a:ext cx="6264696" cy="608273"/>
          </a:xfrm>
        </p:spPr>
        <p:txBody>
          <a:bodyPr/>
          <a:lstStyle/>
          <a:p>
            <a:r>
              <a:rPr lang="en-GB" b="1" dirty="0"/>
              <a:t>Learning about network science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32304" y="980728"/>
            <a:ext cx="8876200" cy="864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Building network graph models to study and predict biological, social, physical, technological phenomena</a:t>
            </a:r>
          </a:p>
        </p:txBody>
      </p:sp>
      <p:pic>
        <p:nvPicPr>
          <p:cNvPr id="1026" name="Picture 2" descr="Network Science">
            <a:extLst>
              <a:ext uri="{FF2B5EF4-FFF2-40B4-BE49-F238E27FC236}">
                <a16:creationId xmlns:a16="http://schemas.microsoft.com/office/drawing/2014/main" id="{6AD368EC-4291-1448-96F7-D1DFF64C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30" y="1763099"/>
            <a:ext cx="3383187" cy="444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work Science: Theory and Applications 1, Lewis, Ted G., eBook -  Amazon.com">
            <a:extLst>
              <a:ext uri="{FF2B5EF4-FFF2-40B4-BE49-F238E27FC236}">
                <a16:creationId xmlns:a16="http://schemas.microsoft.com/office/drawing/2014/main" id="{38AA9470-2DC6-1C4A-843C-F5A533A8B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366" y="1739208"/>
            <a:ext cx="3031604" cy="458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13A59D-584B-474A-854F-D764BC72B196}"/>
              </a:ext>
            </a:extLst>
          </p:cNvPr>
          <p:cNvSpPr/>
          <p:nvPr/>
        </p:nvSpPr>
        <p:spPr>
          <a:xfrm>
            <a:off x="207912" y="6294363"/>
            <a:ext cx="3219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networksciencebook.com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205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808" y="172783"/>
            <a:ext cx="6264696" cy="608273"/>
          </a:xfrm>
        </p:spPr>
        <p:txBody>
          <a:bodyPr/>
          <a:lstStyle/>
          <a:p>
            <a:r>
              <a:rPr lang="en-GB" b="1" dirty="0"/>
              <a:t>Understanding network topology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35FC3-4B04-1A42-8BCF-66A8B6B41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136651"/>
            <a:ext cx="3722501" cy="295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1F7536-ECF3-254D-93E4-4806D7E52302}"/>
              </a:ext>
            </a:extLst>
          </p:cNvPr>
          <p:cNvSpPr txBox="1"/>
          <p:nvPr/>
        </p:nvSpPr>
        <p:spPr>
          <a:xfrm>
            <a:off x="204558" y="2064643"/>
            <a:ext cx="367240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Graph topology - Collection of nodes and connecting edges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17266-A148-3A4D-8DA6-4D4BEEA7D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437" y="1124744"/>
            <a:ext cx="5450067" cy="48965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CC82DA-7085-B243-BD63-D3DC24375F08}"/>
              </a:ext>
            </a:extLst>
          </p:cNvPr>
          <p:cNvSpPr/>
          <p:nvPr/>
        </p:nvSpPr>
        <p:spPr>
          <a:xfrm>
            <a:off x="204558" y="6134143"/>
            <a:ext cx="8856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</a:rPr>
              <a:t>Source: Thacker, S., Hall, J.W. and Pant, R., 2018. Preserving key topological and structural features in the synthesis of multilevel electricity networks for </a:t>
            </a:r>
            <a:r>
              <a:rPr lang="en-GB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modeling</a:t>
            </a:r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</a:rPr>
              <a:t> of resilience and risk. </a:t>
            </a:r>
            <a:r>
              <a:rPr lang="en-GB" sz="1200" i="1" dirty="0">
                <a:solidFill>
                  <a:srgbClr val="222222"/>
                </a:solidFill>
                <a:latin typeface="Arial" panose="020B0604020202020204" pitchFamily="34" charset="0"/>
              </a:rPr>
              <a:t>Journal of Infrastructure Systems</a:t>
            </a:r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GB" sz="1200" i="1" dirty="0">
                <a:solidFill>
                  <a:srgbClr val="222222"/>
                </a:solidFill>
                <a:latin typeface="Arial" panose="020B0604020202020204" pitchFamily="34" charset="0"/>
              </a:rPr>
              <a:t>24</a:t>
            </a:r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</a:rPr>
              <a:t>(1), p.04017043.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1971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808" y="172783"/>
            <a:ext cx="6264696" cy="608273"/>
          </a:xfrm>
        </p:spPr>
        <p:txBody>
          <a:bodyPr/>
          <a:lstStyle/>
          <a:p>
            <a:r>
              <a:rPr lang="en-GB" b="1" dirty="0"/>
              <a:t>Understanding network directionality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CC82DA-7085-B243-BD63-D3DC24375F08}"/>
              </a:ext>
            </a:extLst>
          </p:cNvPr>
          <p:cNvSpPr/>
          <p:nvPr/>
        </p:nvSpPr>
        <p:spPr>
          <a:xfrm>
            <a:off x="204558" y="6134143"/>
            <a:ext cx="8856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</a:rPr>
              <a:t>Source: </a:t>
            </a:r>
            <a:r>
              <a:rPr lang="en-GB" sz="1200" dirty="0"/>
              <a:t>Pant, R., Russell, T., Zorn C., </a:t>
            </a:r>
            <a:r>
              <a:rPr lang="en-GB" sz="1200" dirty="0" err="1"/>
              <a:t>Oughton</a:t>
            </a:r>
            <a:r>
              <a:rPr lang="en-GB" sz="1200" dirty="0"/>
              <a:t>, E., and Hall, J.W. (2020). Resilience study research for NIC – Systems analysis of interdependent network vulnerabilities. Environmental Change Institute, Oxford University, UK.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39D9F0-F24D-8246-A1D3-847DDC37A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124744"/>
            <a:ext cx="6755659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60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808" y="172783"/>
            <a:ext cx="6264696" cy="608273"/>
          </a:xfrm>
        </p:spPr>
        <p:txBody>
          <a:bodyPr/>
          <a:lstStyle/>
          <a:p>
            <a:r>
              <a:rPr lang="en-GB" b="1" dirty="0"/>
              <a:t>Mapping network path effects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92F71C-1BC0-EC48-A739-16A9DF3D5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291723"/>
            <a:ext cx="5516847" cy="1946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DE08DF-441C-A34F-93FD-CCBBCB324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3925221"/>
            <a:ext cx="5516847" cy="20960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79464D-C515-1E40-8DB4-A5638E20B300}"/>
              </a:ext>
            </a:extLst>
          </p:cNvPr>
          <p:cNvSpPr/>
          <p:nvPr/>
        </p:nvSpPr>
        <p:spPr>
          <a:xfrm>
            <a:off x="182178" y="6285107"/>
            <a:ext cx="89618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000" dirty="0">
                <a:solidFill>
                  <a:srgbClr val="222222"/>
                </a:solidFill>
                <a:latin typeface="Arial" panose="020B0604020202020204" pitchFamily="34" charset="0"/>
              </a:rPr>
              <a:t>Source: Thacker, S., Pant, R. and Hall, J.W., 2017. System-of-systems formulation and disruption analysis for multi-scale critical national infrastructures. </a:t>
            </a:r>
            <a:r>
              <a:rPr lang="en-GB" sz="1000" i="1" dirty="0">
                <a:solidFill>
                  <a:srgbClr val="222222"/>
                </a:solidFill>
                <a:latin typeface="Arial" panose="020B0604020202020204" pitchFamily="34" charset="0"/>
              </a:rPr>
              <a:t>Reliability Engineering &amp; System Safety</a:t>
            </a:r>
            <a:r>
              <a:rPr lang="en-GB" sz="10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GB" sz="1000" i="1" dirty="0">
                <a:solidFill>
                  <a:srgbClr val="222222"/>
                </a:solidFill>
                <a:latin typeface="Arial" panose="020B0604020202020204" pitchFamily="34" charset="0"/>
              </a:rPr>
              <a:t>167</a:t>
            </a:r>
            <a:r>
              <a:rPr lang="en-GB" sz="1000" dirty="0">
                <a:solidFill>
                  <a:srgbClr val="222222"/>
                </a:solidFill>
                <a:latin typeface="Arial" panose="020B0604020202020204" pitchFamily="34" charset="0"/>
              </a:rPr>
              <a:t>, pp.30-41.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86DD38-99FC-5143-9E61-35443FC775DA}"/>
              </a:ext>
            </a:extLst>
          </p:cNvPr>
          <p:cNvSpPr txBox="1"/>
          <p:nvPr/>
        </p:nvSpPr>
        <p:spPr>
          <a:xfrm>
            <a:off x="3707904" y="971436"/>
            <a:ext cx="25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Functional path mapping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F06F71-D8F4-0A46-B727-98632982FDE0}"/>
              </a:ext>
            </a:extLst>
          </p:cNvPr>
          <p:cNvSpPr txBox="1"/>
          <p:nvPr/>
        </p:nvSpPr>
        <p:spPr>
          <a:xfrm>
            <a:off x="3635896" y="3588186"/>
            <a:ext cx="288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Failure propagation mapping</a:t>
            </a:r>
          </a:p>
        </p:txBody>
      </p:sp>
    </p:spTree>
    <p:extLst>
      <p:ext uri="{BB962C8B-B14F-4D97-AF65-F5344CB8AC3E}">
        <p14:creationId xmlns:p14="http://schemas.microsoft.com/office/powerpoint/2010/main" val="3822526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808" y="172783"/>
            <a:ext cx="6264696" cy="608273"/>
          </a:xfrm>
        </p:spPr>
        <p:txBody>
          <a:bodyPr/>
          <a:lstStyle/>
          <a:p>
            <a:r>
              <a:rPr lang="en-GB" b="1" dirty="0"/>
              <a:t>Representing infrastructure networks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CC82DA-7085-B243-BD63-D3DC24375F08}"/>
              </a:ext>
            </a:extLst>
          </p:cNvPr>
          <p:cNvSpPr/>
          <p:nvPr/>
        </p:nvSpPr>
        <p:spPr>
          <a:xfrm>
            <a:off x="179512" y="6021288"/>
            <a:ext cx="352839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000" dirty="0">
                <a:solidFill>
                  <a:srgbClr val="222222"/>
                </a:solidFill>
              </a:rPr>
              <a:t>Source: </a:t>
            </a:r>
            <a:r>
              <a:rPr lang="en-GB" sz="1000" dirty="0"/>
              <a:t>Pant, R., Hall, J.W. and Blainey, S.P., 2016. Vulnerability assessment framework for interdependent critical infrastructures: case-study for Great Britain’s rail network. </a:t>
            </a:r>
            <a:r>
              <a:rPr lang="en-GB" sz="1000" i="1" dirty="0"/>
              <a:t>European Journal of Transport and Infrastructure Research</a:t>
            </a:r>
            <a:r>
              <a:rPr lang="en-GB" sz="1000" dirty="0"/>
              <a:t>, </a:t>
            </a:r>
            <a:r>
              <a:rPr lang="en-GB" sz="1000" i="1" dirty="0"/>
              <a:t>16</a:t>
            </a:r>
            <a:r>
              <a:rPr lang="en-GB" sz="1000" dirty="0"/>
              <a:t>(1).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BB235-5993-B14B-A6CF-9F1127488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82" y="836712"/>
            <a:ext cx="3528392" cy="5107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9CCC0A-B29A-7B40-BE86-0253A2E39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620" y="781056"/>
            <a:ext cx="2866130" cy="55910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E54265-3E89-A742-A15D-329486418D7A}"/>
              </a:ext>
            </a:extLst>
          </p:cNvPr>
          <p:cNvSpPr/>
          <p:nvPr/>
        </p:nvSpPr>
        <p:spPr>
          <a:xfrm>
            <a:off x="3931370" y="6196408"/>
            <a:ext cx="521263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Source: Pant, R., Russell, T., Zorn C., </a:t>
            </a:r>
            <a:r>
              <a:rPr lang="en-GB" sz="1000" dirty="0" err="1"/>
              <a:t>Oughton</a:t>
            </a:r>
            <a:r>
              <a:rPr lang="en-GB" sz="1000" dirty="0"/>
              <a:t>, E., and Hall, J.W. (2020). Resilience study research for NIC – Systems analysis of interdependent network vulnerabilities. Environmental Change Institute, Oxford University, UK. </a:t>
            </a:r>
          </a:p>
        </p:txBody>
      </p:sp>
    </p:spTree>
    <p:extLst>
      <p:ext uri="{BB962C8B-B14F-4D97-AF65-F5344CB8AC3E}">
        <p14:creationId xmlns:p14="http://schemas.microsoft.com/office/powerpoint/2010/main" val="59952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System-of-systems approach</a:t>
            </a:r>
          </a:p>
        </p:txBody>
      </p:sp>
      <p:pic>
        <p:nvPicPr>
          <p:cNvPr id="232" name="Picture 23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261" y="1023984"/>
            <a:ext cx="1800000" cy="2405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8" name="Picture 45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187" y="1970868"/>
            <a:ext cx="1800000" cy="2372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9" name="Picture 4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187" y="2734169"/>
            <a:ext cx="1800000" cy="25467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1" name="Picture 46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261" y="3456606"/>
            <a:ext cx="1800000" cy="2373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3A9715-87EC-2A41-819C-C8C68D0975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887" y="4414654"/>
            <a:ext cx="1724367" cy="22817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E0C037-963B-DC4F-A94A-3CC9B61DD9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13" y="1023984"/>
            <a:ext cx="7085594" cy="50091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656276-AF55-0F4B-8D46-6DF6C2C02B0C}"/>
              </a:ext>
            </a:extLst>
          </p:cNvPr>
          <p:cNvSpPr/>
          <p:nvPr/>
        </p:nvSpPr>
        <p:spPr>
          <a:xfrm>
            <a:off x="146682" y="6056854"/>
            <a:ext cx="69455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000" dirty="0">
                <a:solidFill>
                  <a:srgbClr val="222222"/>
                </a:solidFill>
                <a:latin typeface="Arial" panose="020B0604020202020204" pitchFamily="34" charset="0"/>
              </a:rPr>
              <a:t>Source: Thacker, S., Pant, R. and Hall, J.W., 2017. System-of-systems formulation and disruption analysis for multi-scale critical national infrastructures. </a:t>
            </a:r>
            <a:r>
              <a:rPr lang="en-GB" sz="1000" i="1" dirty="0">
                <a:solidFill>
                  <a:srgbClr val="222222"/>
                </a:solidFill>
                <a:latin typeface="Arial" panose="020B0604020202020204" pitchFamily="34" charset="0"/>
              </a:rPr>
              <a:t>Reliability Engineering &amp; System Safety</a:t>
            </a:r>
            <a:r>
              <a:rPr lang="en-GB" sz="10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GB" sz="1000" i="1" dirty="0">
                <a:solidFill>
                  <a:srgbClr val="222222"/>
                </a:solidFill>
                <a:latin typeface="Arial" panose="020B0604020202020204" pitchFamily="34" charset="0"/>
              </a:rPr>
              <a:t>167</a:t>
            </a:r>
            <a:r>
              <a:rPr lang="en-GB" sz="1000" dirty="0">
                <a:solidFill>
                  <a:srgbClr val="222222"/>
                </a:solidFill>
                <a:latin typeface="Arial" panose="020B0604020202020204" pitchFamily="34" charset="0"/>
              </a:rPr>
              <a:t>, pp.30-41.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55345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808" y="172783"/>
            <a:ext cx="6264696" cy="608273"/>
          </a:xfrm>
        </p:spPr>
        <p:txBody>
          <a:bodyPr/>
          <a:lstStyle/>
          <a:p>
            <a:r>
              <a:rPr lang="en-GB" b="1" dirty="0"/>
              <a:t>Useful network analysis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6CA4C-AF1B-C943-B7B1-82D6094DA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16" y="2173171"/>
            <a:ext cx="3035063" cy="2044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6D61F2-6578-FB45-939E-1293DC92EAD8}"/>
              </a:ext>
            </a:extLst>
          </p:cNvPr>
          <p:cNvSpPr txBox="1"/>
          <p:nvPr/>
        </p:nvSpPr>
        <p:spPr>
          <a:xfrm>
            <a:off x="336825" y="956627"/>
            <a:ext cx="2362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cleaning</a:t>
            </a:r>
          </a:p>
          <a:p>
            <a:r>
              <a:rPr lang="en-US" b="1" dirty="0"/>
              <a:t>Model development</a:t>
            </a:r>
          </a:p>
          <a:p>
            <a:r>
              <a:rPr lang="en-US" b="1" dirty="0"/>
              <a:t>Analysis</a:t>
            </a:r>
          </a:p>
          <a:p>
            <a:r>
              <a:rPr lang="en-US" b="1" dirty="0"/>
              <a:t>Output generation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BB059-EDA0-F140-9184-C98CE3976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548" y="2794392"/>
            <a:ext cx="2146300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1F4C44-E3A9-A548-B749-FCC1CB680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999" y="1804373"/>
            <a:ext cx="25654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1543DC-C17A-B743-8B12-1928E6A99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579" y="3848100"/>
            <a:ext cx="1710239" cy="11518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8015A7-D069-AD4A-8E7D-BF598CF1E01C}"/>
              </a:ext>
            </a:extLst>
          </p:cNvPr>
          <p:cNvSpPr txBox="1"/>
          <p:nvPr/>
        </p:nvSpPr>
        <p:spPr>
          <a:xfrm>
            <a:off x="5869289" y="1124744"/>
            <a:ext cx="1695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processing</a:t>
            </a:r>
          </a:p>
          <a:p>
            <a:r>
              <a:rPr lang="en-US" b="1" dirty="0" err="1"/>
              <a:t>Visualisations</a:t>
            </a:r>
            <a:endParaRPr lang="en-US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757FCB-8AB4-4340-851E-E8B8D3F3E588}"/>
              </a:ext>
            </a:extLst>
          </p:cNvPr>
          <p:cNvCxnSpPr>
            <a:cxnSpLocks/>
          </p:cNvCxnSpPr>
          <p:nvPr/>
        </p:nvCxnSpPr>
        <p:spPr>
          <a:xfrm>
            <a:off x="3660188" y="4365104"/>
            <a:ext cx="21943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6CA3E3-C7FD-FC43-87F6-66329B815E61}"/>
              </a:ext>
            </a:extLst>
          </p:cNvPr>
          <p:cNvCxnSpPr>
            <a:cxnSpLocks/>
          </p:cNvCxnSpPr>
          <p:nvPr/>
        </p:nvCxnSpPr>
        <p:spPr>
          <a:xfrm flipV="1">
            <a:off x="3646623" y="2492896"/>
            <a:ext cx="1780376" cy="135520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B00F26-A3B3-4340-9059-D8E466E21B84}"/>
              </a:ext>
            </a:extLst>
          </p:cNvPr>
          <p:cNvCxnSpPr>
            <a:cxnSpLocks/>
          </p:cNvCxnSpPr>
          <p:nvPr/>
        </p:nvCxnSpPr>
        <p:spPr>
          <a:xfrm flipV="1">
            <a:off x="3660188" y="3429000"/>
            <a:ext cx="2194391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D914D0-2D6E-C946-B058-1B23680C2EDF}"/>
              </a:ext>
            </a:extLst>
          </p:cNvPr>
          <p:cNvCxnSpPr>
            <a:cxnSpLocks/>
          </p:cNvCxnSpPr>
          <p:nvPr/>
        </p:nvCxnSpPr>
        <p:spPr>
          <a:xfrm>
            <a:off x="3646623" y="4481141"/>
            <a:ext cx="2077505" cy="139613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3752769-BF6E-BC4A-84F6-6D46FA5A3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3537" y="5383033"/>
            <a:ext cx="1215613" cy="12054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611EE1-2BB9-A646-A66A-D0378FC80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903" y="5373216"/>
            <a:ext cx="1163793" cy="68412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010751A-49DE-E844-8BC6-686FB7F222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3161" y="6194628"/>
            <a:ext cx="1780376" cy="393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A07AE9-82CD-EC40-BCB0-6966637C8D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360" y="4233590"/>
            <a:ext cx="2962198" cy="899537"/>
          </a:xfrm>
          <a:prstGeom prst="rect">
            <a:avLst/>
          </a:prstGeom>
        </p:spPr>
      </p:pic>
      <p:pic>
        <p:nvPicPr>
          <p:cNvPr id="2052" name="Picture 4" descr="Gephi - The Open Graph Viz Platform">
            <a:extLst>
              <a:ext uri="{FF2B5EF4-FFF2-40B4-BE49-F238E27FC236}">
                <a16:creationId xmlns:a16="http://schemas.microsoft.com/office/drawing/2014/main" id="{BB6608CB-51BD-6D4A-926B-E85F5C8BE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193" y="5623488"/>
            <a:ext cx="2565400" cy="76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479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Properties of networks - Centrality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2B7153-388C-E842-91C8-8088D9C97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983083"/>
              </p:ext>
            </p:extLst>
          </p:nvPr>
        </p:nvGraphicFramePr>
        <p:xfrm>
          <a:off x="315045" y="931689"/>
          <a:ext cx="8675273" cy="53644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94607">
                  <a:extLst>
                    <a:ext uri="{9D8B030D-6E8A-4147-A177-3AD203B41FA5}">
                      <a16:colId xmlns:a16="http://schemas.microsoft.com/office/drawing/2014/main" val="3511940028"/>
                    </a:ext>
                  </a:extLst>
                </a:gridCol>
                <a:gridCol w="3853157">
                  <a:extLst>
                    <a:ext uri="{9D8B030D-6E8A-4147-A177-3AD203B41FA5}">
                      <a16:colId xmlns:a16="http://schemas.microsoft.com/office/drawing/2014/main" val="1352322276"/>
                    </a:ext>
                  </a:extLst>
                </a:gridCol>
                <a:gridCol w="3027509">
                  <a:extLst>
                    <a:ext uri="{9D8B030D-6E8A-4147-A177-3AD203B41FA5}">
                      <a16:colId xmlns:a16="http://schemas.microsoft.com/office/drawing/2014/main" val="26989156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Network metric/characteristic name</a:t>
                      </a:r>
                      <a:endParaRPr lang="en-GB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Meaning</a:t>
                      </a:r>
                      <a:endParaRPr lang="en-GB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Implications on vulnerability</a:t>
                      </a:r>
                      <a:endParaRPr lang="en-GB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/>
                </a:tc>
                <a:extLst>
                  <a:ext uri="{0D108BD9-81ED-4DB2-BD59-A6C34878D82A}">
                    <a16:rowId xmlns:a16="http://schemas.microsoft.com/office/drawing/2014/main" val="89759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GB" sz="1100" dirty="0">
                          <a:effectLst/>
                        </a:rPr>
                        <a:t>Degree centrality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Number of linkages that a node or edge has.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Provides information on which nodes/edges could physically knock out most of their surrounding network.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59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GB" sz="1100" dirty="0">
                          <a:effectLst/>
                        </a:rPr>
                        <a:t>Clustering coefficient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Degree to which node triplets of networks cluster together.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Provides information on which groups on nodes would knock out each other.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/>
                </a:tc>
                <a:extLst>
                  <a:ext uri="{0D108BD9-81ED-4DB2-BD59-A6C34878D82A}">
                    <a16:rowId xmlns:a16="http://schemas.microsoft.com/office/drawing/2014/main" val="160769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GB" sz="1100" dirty="0">
                          <a:effectLst/>
                        </a:rPr>
                        <a:t>Closeness centrality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Average length of the shortest path from a node and all other nodes in the graph. Thus, the more central a node is, the closer it is to all other nodes.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Provides information on which nodes/edges could most quickly knock out flows.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/>
                </a:tc>
                <a:extLst>
                  <a:ext uri="{0D108BD9-81ED-4DB2-BD59-A6C34878D82A}">
                    <a16:rowId xmlns:a16="http://schemas.microsoft.com/office/drawing/2014/main" val="2701191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GB" sz="1100" dirty="0">
                          <a:effectLst/>
                        </a:rPr>
                        <a:t>Betweenness centrality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The number of times a node/edge acts as a bridge along the shortest path between two other nodes.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Tells us about the how nodes/edges being knocked out could affect network flows.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/>
                </a:tc>
                <a:extLst>
                  <a:ext uri="{0D108BD9-81ED-4DB2-BD59-A6C34878D82A}">
                    <a16:rowId xmlns:a16="http://schemas.microsoft.com/office/drawing/2014/main" val="1000092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GB" sz="1100" dirty="0">
                          <a:effectLst/>
                        </a:rPr>
                        <a:t>Eigenvector centrality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Measure of how well connected a node is to other</a:t>
                      </a:r>
                      <a:br>
                        <a:rPr lang="en-GB" sz="1100" dirty="0">
                          <a:effectLst/>
                        </a:rPr>
                      </a:br>
                      <a:r>
                        <a:rPr lang="en-GB" sz="1100" dirty="0">
                          <a:effectLst/>
                        </a:rPr>
                        <a:t>well-connected nodes in the network.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Quick way to accessing the relative contribution of nodes in influencing and spreading failures. High eigen score means a node is connected to other nodes with high connectivity as well. So knocking off high eigen score nodes could knock out other high eigen score nodes as well.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/>
                </a:tc>
                <a:extLst>
                  <a:ext uri="{0D108BD9-81ED-4DB2-BD59-A6C34878D82A}">
                    <a16:rowId xmlns:a16="http://schemas.microsoft.com/office/drawing/2014/main" val="1360639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GB" sz="1100" dirty="0">
                          <a:effectLst/>
                        </a:rPr>
                        <a:t>Cross-clique centrality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Determines the connectivity of a node to different completely connected subgraphs (called cliques).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Tells us if a node from one network can knock out all nodes in another. A node with high cross-clique connectivity facilitates the disruption of all nodes in the clique.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/>
                </a:tc>
                <a:extLst>
                  <a:ext uri="{0D108BD9-81ED-4DB2-BD59-A6C34878D82A}">
                    <a16:rowId xmlns:a16="http://schemas.microsoft.com/office/drawing/2014/main" val="127454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1100" dirty="0">
                          <a:effectLst/>
                        </a:rPr>
                        <a:t>1/Trophic coherence*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Describes how neatly the nodes fall into distinct levels in a directed network, in terms of their degrees. A source has a trophic level = 1, which is the lowest but also signifies it has the highest level. 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Tells us how different network hierarchies are organised, which could be useful for understanding failures at different levels.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/>
                </a:tc>
                <a:extLst>
                  <a:ext uri="{0D108BD9-81ED-4DB2-BD59-A6C34878D82A}">
                    <a16:rowId xmlns:a16="http://schemas.microsoft.com/office/drawing/2014/main" val="1876377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1100" dirty="0">
                          <a:effectLst/>
                        </a:rPr>
                        <a:t>Path centrality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Count of numbers of flow paths mapped through nodes and edges.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Tells us which routes are most significant for network operations.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880" marR="318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34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Core-periphery</a:t>
                      </a:r>
                      <a:endParaRPr lang="en-GB" sz="1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Describes a group of central and densely connected nodes and sparsely connected periphery nodes which governs the overall behaviour of a network.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Shows which nodes are most connected to groups of lesser connected nodes in the network. Knocking out such well-connected nodes will knock out most of the network functionality.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61926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6AE7699-9064-8D43-B266-45028794005C}"/>
              </a:ext>
            </a:extLst>
          </p:cNvPr>
          <p:cNvSpPr txBox="1"/>
          <p:nvPr/>
        </p:nvSpPr>
        <p:spPr>
          <a:xfrm>
            <a:off x="760719" y="6315885"/>
            <a:ext cx="82295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* In theory, the nodes with lowest trophic level are considered to be  the most important. Hence we take the inverse values to give such nodes the highest ranks</a:t>
            </a:r>
          </a:p>
        </p:txBody>
      </p:sp>
    </p:spTree>
    <p:extLst>
      <p:ext uri="{BB962C8B-B14F-4D97-AF65-F5344CB8AC3E}">
        <p14:creationId xmlns:p14="http://schemas.microsoft.com/office/powerpoint/2010/main" val="121410722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istral-template-V4 [Read-Only]" id="{D7D31771-3225-4CE9-A14A-A9BF438DDF65}" vid="{55DCDDB6-D386-417C-90B9-E97CAEB0288E}"/>
    </a:ext>
  </a:extLst>
</a:theme>
</file>

<file path=ppt/theme/theme2.xml><?xml version="1.0" encoding="utf-8"?>
<a:theme xmlns:a="http://schemas.openxmlformats.org/drawingml/2006/main" name="1_Default Them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istral-template-V4 [Read-Only]" id="{D7D31771-3225-4CE9-A14A-A9BF438DDF65}" vid="{55DCDDB6-D386-417C-90B9-E97CAEB0288E}"/>
    </a:ext>
  </a:extLst>
</a:theme>
</file>

<file path=ppt/theme/theme3.xml><?xml version="1.0" encoding="utf-8"?>
<a:theme xmlns:a="http://schemas.openxmlformats.org/drawingml/2006/main" name="3_Default Them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istral-template-V4 [Read-Only]" id="{D7D31771-3225-4CE9-A14A-A9BF438DDF65}" vid="{55DCDDB6-D386-417C-90B9-E97CAEB0288E}"/>
    </a:ext>
  </a:extLst>
</a:theme>
</file>

<file path=ppt/theme/theme4.xml><?xml version="1.0" encoding="utf-8"?>
<a:theme xmlns:a="http://schemas.openxmlformats.org/drawingml/2006/main" name="4_Default Them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istral-template-V4 [Read-Only]" id="{D7D31771-3225-4CE9-A14A-A9BF438DDF65}" vid="{55DCDDB6-D386-417C-90B9-E97CAEB0288E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</TotalTime>
  <Words>1052</Words>
  <Application>Microsoft Macintosh PowerPoint</Application>
  <PresentationFormat>On-screen Show (4:3)</PresentationFormat>
  <Paragraphs>103</Paragraphs>
  <Slides>16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Lucida Grande</vt:lpstr>
      <vt:lpstr>Times New Roman</vt:lpstr>
      <vt:lpstr>Default Theme</vt:lpstr>
      <vt:lpstr>1_Default Theme</vt:lpstr>
      <vt:lpstr>3_Default Theme</vt:lpstr>
      <vt:lpstr>4_Default Theme</vt:lpstr>
      <vt:lpstr>Network Science and Methods Experiences from infrastructure risk modelling</vt:lpstr>
      <vt:lpstr>Learning about network science</vt:lpstr>
      <vt:lpstr>Understanding network topology</vt:lpstr>
      <vt:lpstr>Understanding network directionality </vt:lpstr>
      <vt:lpstr>Mapping network path effects </vt:lpstr>
      <vt:lpstr>Representing infrastructure networks</vt:lpstr>
      <vt:lpstr>System-of-systems approach</vt:lpstr>
      <vt:lpstr>Useful network analysis tools</vt:lpstr>
      <vt:lpstr>Properties of networks - Centrality</vt:lpstr>
      <vt:lpstr>Degree centrality effect – Example Telecoms</vt:lpstr>
      <vt:lpstr>Path centrality effects – Example Transport</vt:lpstr>
      <vt:lpstr>Application: Transport flow mapping</vt:lpstr>
      <vt:lpstr>Inferring network robustness from centrality</vt:lpstr>
      <vt:lpstr>Inferring network robustness from centrality</vt:lpstr>
      <vt:lpstr>Centrality and contagion spread</vt:lpstr>
      <vt:lpstr>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Miguel</dc:creator>
  <cp:lastModifiedBy>Raghav Pant</cp:lastModifiedBy>
  <cp:revision>141</cp:revision>
  <dcterms:created xsi:type="dcterms:W3CDTF">2016-11-14T08:58:50Z</dcterms:created>
  <dcterms:modified xsi:type="dcterms:W3CDTF">2020-09-09T11:49:22Z</dcterms:modified>
</cp:coreProperties>
</file>